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8"/>
  </p:notesMasterIdLst>
  <p:handoutMasterIdLst>
    <p:handoutMasterId r:id="rId9"/>
  </p:handoutMasterIdLst>
  <p:sldIdLst>
    <p:sldId id="257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pos="5488">
          <p15:clr>
            <a:srgbClr val="A4A3A4"/>
          </p15:clr>
        </p15:guide>
        <p15:guide id="3" pos="2549">
          <p15:clr>
            <a:srgbClr val="A4A3A4"/>
          </p15:clr>
        </p15:guide>
        <p15:guide id="4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708"/>
        <p:guide pos="5488"/>
        <p:guide pos="2549"/>
        <p:guide pos="2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8B026CD-F6DE-D349-BC68-0F8CC4B60B7A}" type="slidenum">
              <a:rPr lang="en-US">
                <a:latin typeface="Times New Roman" charset="0"/>
              </a:rPr>
              <a:pPr/>
              <a:t>1</a:t>
            </a:fld>
            <a:endParaRPr lang="en-US">
              <a:latin typeface="Times New Roman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728663"/>
            <a:ext cx="4803775" cy="3603625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48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1B12B59-A63E-8142-BD39-3454C2092761}" type="slidenum">
              <a:rPr lang="en-US">
                <a:latin typeface="Times New Roman" charset="0"/>
              </a:rPr>
              <a:pPr/>
              <a:t>3</a:t>
            </a:fld>
            <a:endParaRPr lang="en-US">
              <a:latin typeface="Times New Roman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728663"/>
            <a:ext cx="4803775" cy="3603625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PSP2 Common Errors</a:t>
            </a:r>
          </a:p>
          <a:p>
            <a:pPr lvl="1" eaLnBrk="1" hangingPunct="1">
              <a:buFontTx/>
              <a:buChar char="•"/>
            </a:pPr>
            <a:r>
              <a:rPr lang="en-US"/>
              <a:t>how to slow down a personal review</a:t>
            </a:r>
          </a:p>
          <a:p>
            <a:pPr lvl="1" eaLnBrk="1" hangingPunct="1">
              <a:buFontTx/>
              <a:buChar char="•"/>
            </a:pPr>
            <a:r>
              <a:rPr lang="en-US"/>
              <a:t>what</a:t>
            </a:r>
            <a:r>
              <a:rPr lang="ja-JP" altLang="en-US"/>
              <a:t>’</a:t>
            </a:r>
            <a:r>
              <a:rPr lang="en-US"/>
              <a:t>s missing from designs</a:t>
            </a:r>
          </a:p>
          <a:p>
            <a:pPr lvl="1" eaLnBrk="1" hangingPunct="1">
              <a:buFontTx/>
              <a:buChar char="•"/>
            </a:pPr>
            <a:r>
              <a:rPr lang="en-US"/>
              <a:t>why designing while coding is error-prone</a:t>
            </a:r>
          </a:p>
          <a:p>
            <a:pPr lvl="1" eaLnBrk="1" hangingPunct="1">
              <a:buFontTx/>
              <a:buChar char="•"/>
            </a:pPr>
            <a:r>
              <a:rPr lang="en-US"/>
              <a:t>the power of a common vocabulary to share with co-wrokers</a:t>
            </a:r>
          </a:p>
          <a:p>
            <a:pPr lvl="1" eaLnBrk="1" hangingPunct="1">
              <a:buFontTx/>
              <a:buChar char="•"/>
            </a:pPr>
            <a:r>
              <a:rPr lang="en-US"/>
              <a:t>updating checklists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56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C93BBE-A69B-C74D-909A-6A0D1EC83BF6}" type="slidenum">
              <a:rPr lang="en-US">
                <a:latin typeface="Times New Roman" charset="0"/>
              </a:rPr>
              <a:pPr/>
              <a:t>4</a:t>
            </a:fld>
            <a:endParaRPr lang="en-US">
              <a:latin typeface="Times New Roman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8663"/>
            <a:ext cx="4779963" cy="3584575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2871" y="4560248"/>
            <a:ext cx="5369461" cy="431828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21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7C89C81-F689-3944-9929-525A374E5D59}" type="slidenum">
              <a:rPr lang="en-US">
                <a:latin typeface="Times New Roman" charset="0"/>
              </a:rPr>
              <a:pPr/>
              <a:t>5</a:t>
            </a:fld>
            <a:endParaRPr lang="en-US">
              <a:latin typeface="Times New Roman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09788" y="646113"/>
            <a:ext cx="2870200" cy="2152650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6066" y="2922946"/>
            <a:ext cx="6134438" cy="610560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8006" tIns="49894" rIns="98006" bIns="49894"/>
          <a:lstStyle/>
          <a:p>
            <a:pPr defTabSz="967457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65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140" indent="-291208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831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764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696" indent="-232966" defTabSz="99334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629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561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494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426" indent="-232966" defTabSz="99334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2BE705E-8FE7-A04A-A587-748C0CC705F9}" type="slidenum">
              <a:rPr lang="en-US">
                <a:latin typeface="Times New Roman" charset="0"/>
              </a:rPr>
              <a:pPr/>
              <a:t>6</a:t>
            </a:fld>
            <a:endParaRPr lang="en-US">
              <a:latin typeface="Times New Roman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168" y="4560248"/>
            <a:ext cx="6512867" cy="431989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31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2649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54472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79201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66502274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9220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074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98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3584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1502" y="0"/>
            <a:ext cx="3467009" cy="633679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2" y="-17418"/>
            <a:ext cx="6057898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657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4" y="3109372"/>
            <a:ext cx="5148793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38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53" r="5153"/>
          <a:stretch/>
        </p:blipFill>
        <p:spPr>
          <a:xfrm>
            <a:off x="-2" y="0"/>
            <a:ext cx="9180062" cy="633679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4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3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875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0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632940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25305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673965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13547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725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70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76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680" r:id="rId16"/>
    <p:sldLayoutId id="2147483676" r:id="rId17"/>
    <p:sldLayoutId id="2147483662" r:id="rId18"/>
    <p:sldLayoutId id="2147483664" r:id="rId19"/>
    <p:sldLayoutId id="2147483672" r:id="rId20"/>
    <p:sldLayoutId id="2147483673" r:id="rId21"/>
    <p:sldLayoutId id="2147483677" r:id="rId22"/>
    <p:sldLayoutId id="2147483678" r:id="rId23"/>
    <p:sldLayoutId id="2147483679" r:id="rId24"/>
    <p:sldLayoutId id="2147483674" r:id="rId25"/>
    <p:sldLayoutId id="2147483675" r:id="rId26"/>
    <p:sldLayoutId id="2147483684" r:id="rId2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../Local%20Settings/Temp/wz43/for%20claire/Module%20Drafts/Ex-CoachingAPeerPart1.do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../../../../../Local%20Settings/Temp/wz43/for%20claire/Module%20Drafts/L5%20TSP%20Overview.pp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000" dirty="0">
                <a:latin typeface="Arial" charset="0"/>
              </a:rPr>
              <a:t>PSP Fundamentals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Day </a:t>
            </a:r>
            <a:r>
              <a:rPr lang="en-US" dirty="0">
                <a:latin typeface="Arial" charset="0"/>
              </a:rPr>
              <a:t>Five Agenda </a:t>
            </a:r>
          </a:p>
        </p:txBody>
      </p:sp>
    </p:spTree>
    <p:extLst>
      <p:ext uri="{BB962C8B-B14F-4D97-AF65-F5344CB8AC3E}">
        <p14:creationId xmlns:p14="http://schemas.microsoft.com/office/powerpoint/2010/main" val="170711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Class Discussion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/>
            <a:r>
              <a:rPr lang="en-US" sz="1900">
                <a:latin typeface="Arial" charset="0"/>
              </a:rPr>
              <a:t>Class discussion</a:t>
            </a:r>
          </a:p>
          <a:p>
            <a:pPr lvl="1" eaLnBrk="1" hangingPunct="1"/>
            <a:r>
              <a:rPr lang="en-US" sz="1900">
                <a:latin typeface="Arial" charset="0"/>
              </a:rPr>
              <a:t>Quality planning</a:t>
            </a:r>
          </a:p>
          <a:p>
            <a:pPr lvl="1" eaLnBrk="1" hangingPunct="1"/>
            <a:r>
              <a:rPr lang="en-US" sz="1900">
                <a:latin typeface="Arial" charset="0"/>
              </a:rPr>
              <a:t>Size accounting</a:t>
            </a:r>
          </a:p>
          <a:p>
            <a:pPr lvl="1" eaLnBrk="1" hangingPunct="1"/>
            <a:r>
              <a:rPr lang="en-US" sz="1900">
                <a:latin typeface="Arial" charset="0"/>
              </a:rPr>
              <a:t>Using Proxies</a:t>
            </a:r>
          </a:p>
          <a:p>
            <a:pPr lvl="1" eaLnBrk="1" hangingPunct="1"/>
            <a:r>
              <a:rPr lang="en-US" sz="1900">
                <a:latin typeface="Arial" charset="0"/>
              </a:rPr>
              <a:t>Size estimation</a:t>
            </a:r>
          </a:p>
          <a:p>
            <a:pPr lvl="1" eaLnBrk="1" hangingPunct="1"/>
            <a:r>
              <a:rPr lang="en-US" sz="1900">
                <a:latin typeface="Arial" charset="0"/>
              </a:rPr>
              <a:t>Effort estimation</a:t>
            </a:r>
          </a:p>
          <a:p>
            <a:pPr lvl="1" eaLnBrk="1" hangingPunct="1"/>
            <a:r>
              <a:rPr lang="en-US" sz="1900">
                <a:latin typeface="Arial" charset="0"/>
              </a:rPr>
              <a:t>Test report</a:t>
            </a:r>
          </a:p>
          <a:p>
            <a:pPr lvl="1" eaLnBrk="1" hangingPunct="1"/>
            <a:r>
              <a:rPr lang="en-US" sz="1900">
                <a:latin typeface="Arial" charset="0"/>
              </a:rPr>
              <a:t>Using the tool</a:t>
            </a:r>
          </a:p>
          <a:p>
            <a:pPr marL="0" indent="0" eaLnBrk="1" hangingPunct="1"/>
            <a:endParaRPr lang="en-US" sz="1900">
              <a:latin typeface="Arial" charset="0"/>
            </a:endParaRPr>
          </a:p>
          <a:p>
            <a:pPr marL="0" indent="0" eaLnBrk="1" hangingPunct="1"/>
            <a:r>
              <a:rPr lang="en-US" sz="1900">
                <a:latin typeface="Arial" charset="0"/>
              </a:rPr>
              <a:t>Were you surprised by anything?</a:t>
            </a:r>
          </a:p>
          <a:p>
            <a:pPr marL="0" indent="0" eaLnBrk="1" hangingPunct="1"/>
            <a:r>
              <a:rPr lang="en-US" sz="1900">
                <a:latin typeface="Arial" charset="0"/>
              </a:rPr>
              <a:t>Common process issues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0" indent="0" eaLnBrk="1" hangingPunct="1"/>
            <a:endParaRPr lang="en-US" sz="1900">
              <a:latin typeface="Arial" charset="0"/>
            </a:endParaRPr>
          </a:p>
          <a:p>
            <a:pPr lvl="1" eaLnBrk="1" hangingPunct="1"/>
            <a:r>
              <a:rPr lang="en-US" sz="1900">
                <a:latin typeface="Arial" charset="0"/>
              </a:rPr>
              <a:t>Personal reviews</a:t>
            </a:r>
          </a:p>
          <a:p>
            <a:pPr lvl="1" eaLnBrk="1" hangingPunct="1"/>
            <a:r>
              <a:rPr lang="en-US" sz="1900">
                <a:latin typeface="Arial" charset="0"/>
              </a:rPr>
              <a:t>Checklists</a:t>
            </a:r>
          </a:p>
          <a:p>
            <a:pPr lvl="1" eaLnBrk="1" hangingPunct="1"/>
            <a:r>
              <a:rPr lang="en-US" sz="1900">
                <a:latin typeface="Arial" charset="0"/>
              </a:rPr>
              <a:t>Review rates</a:t>
            </a:r>
          </a:p>
          <a:p>
            <a:pPr lvl="1" eaLnBrk="1" hangingPunct="1"/>
            <a:r>
              <a:rPr lang="en-US" sz="1900">
                <a:latin typeface="Arial" charset="0"/>
              </a:rPr>
              <a:t>Appraisal vs. test defect density</a:t>
            </a:r>
          </a:p>
          <a:p>
            <a:pPr lvl="1" eaLnBrk="1" hangingPunct="1"/>
            <a:r>
              <a:rPr lang="en-US" sz="1900">
                <a:latin typeface="Arial" charset="0"/>
              </a:rPr>
              <a:t>Compiling as an objective assessment of quality</a:t>
            </a:r>
          </a:p>
        </p:txBody>
      </p:sp>
    </p:spTree>
    <p:extLst>
      <p:ext uri="{BB962C8B-B14F-4D97-AF65-F5344CB8AC3E}">
        <p14:creationId xmlns:p14="http://schemas.microsoft.com/office/powerpoint/2010/main" val="231313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Class Data Review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lvl="1" eaLnBrk="1" hangingPunct="1"/>
            <a:r>
              <a:rPr lang="en-US" sz="1700">
                <a:latin typeface="Arial" charset="0"/>
              </a:rPr>
              <a:t>Number of assignments submitted</a:t>
            </a:r>
          </a:p>
          <a:p>
            <a:pPr lvl="1" eaLnBrk="1" hangingPunct="1"/>
            <a:r>
              <a:rPr lang="en-US" sz="1700">
                <a:latin typeface="Arial" charset="0"/>
              </a:rPr>
              <a:t>Actual development time</a:t>
            </a:r>
          </a:p>
          <a:p>
            <a:pPr lvl="1" eaLnBrk="1" hangingPunct="1"/>
            <a:r>
              <a:rPr lang="en-US" sz="1700">
                <a:latin typeface="Arial" charset="0"/>
              </a:rPr>
              <a:t>Time estimating error</a:t>
            </a:r>
          </a:p>
          <a:p>
            <a:pPr lvl="1" eaLnBrk="1" hangingPunct="1"/>
            <a:r>
              <a:rPr lang="en-US" sz="1700">
                <a:latin typeface="Arial" charset="0"/>
              </a:rPr>
              <a:t>Design time</a:t>
            </a:r>
          </a:p>
          <a:p>
            <a:pPr lvl="1" eaLnBrk="1" hangingPunct="1"/>
            <a:r>
              <a:rPr lang="en-US" sz="1700">
                <a:latin typeface="Arial" charset="0"/>
              </a:rPr>
              <a:t>Compile time</a:t>
            </a:r>
          </a:p>
          <a:p>
            <a:pPr lvl="1" eaLnBrk="1" hangingPunct="1"/>
            <a:r>
              <a:rPr lang="en-US" sz="1700">
                <a:latin typeface="Arial" charset="0"/>
              </a:rPr>
              <a:t>Test time</a:t>
            </a:r>
          </a:p>
          <a:p>
            <a:pPr lvl="1" eaLnBrk="1" hangingPunct="1"/>
            <a:r>
              <a:rPr lang="en-US" sz="1700">
                <a:latin typeface="Arial" charset="0"/>
              </a:rPr>
              <a:t>Actual size</a:t>
            </a:r>
          </a:p>
          <a:p>
            <a:pPr lvl="1" eaLnBrk="1" hangingPunct="1"/>
            <a:r>
              <a:rPr lang="en-US" sz="1700">
                <a:latin typeface="Arial" charset="0"/>
              </a:rPr>
              <a:t>Size estimating error</a:t>
            </a:r>
          </a:p>
          <a:p>
            <a:pPr lvl="1" eaLnBrk="1" hangingPunct="1"/>
            <a:r>
              <a:rPr lang="en-US" sz="1700">
                <a:latin typeface="Arial" charset="0"/>
              </a:rPr>
              <a:t>Size vs. development time</a:t>
            </a:r>
          </a:p>
          <a:p>
            <a:pPr lvl="1" eaLnBrk="1" hangingPunct="1"/>
            <a:r>
              <a:rPr lang="en-US" sz="1700">
                <a:latin typeface="Arial" charset="0"/>
              </a:rPr>
              <a:t>Total Defects</a:t>
            </a:r>
          </a:p>
          <a:p>
            <a:pPr lvl="1" eaLnBrk="1" hangingPunct="1"/>
            <a:r>
              <a:rPr lang="en-US" sz="1700">
                <a:latin typeface="Arial" charset="0"/>
              </a:rPr>
              <a:t>Defects injected in design</a:t>
            </a:r>
          </a:p>
          <a:p>
            <a:pPr lvl="1" eaLnBrk="1" hangingPunct="1"/>
            <a:r>
              <a:rPr lang="en-US" sz="1700">
                <a:latin typeface="Arial" charset="0"/>
              </a:rPr>
              <a:t>Defects injected in coding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lvl="1" eaLnBrk="1" hangingPunct="1"/>
            <a:r>
              <a:rPr lang="en-US" sz="1700">
                <a:latin typeface="Arial" charset="0"/>
              </a:rPr>
              <a:t>Defect removal rates</a:t>
            </a:r>
          </a:p>
          <a:p>
            <a:pPr lvl="1" eaLnBrk="1" hangingPunct="1"/>
            <a:r>
              <a:rPr lang="en-US" sz="1700">
                <a:latin typeface="Arial" charset="0"/>
              </a:rPr>
              <a:t>Compile vs. test defects</a:t>
            </a:r>
          </a:p>
          <a:p>
            <a:pPr lvl="1" eaLnBrk="1" hangingPunct="1"/>
            <a:r>
              <a:rPr lang="en-US" sz="1700">
                <a:latin typeface="Arial" charset="0"/>
              </a:rPr>
              <a:t>Defects found in design review</a:t>
            </a:r>
          </a:p>
          <a:p>
            <a:pPr lvl="1" eaLnBrk="1" hangingPunct="1"/>
            <a:r>
              <a:rPr lang="en-US" sz="1700">
                <a:latin typeface="Arial" charset="0"/>
              </a:rPr>
              <a:t>Defects found in code review</a:t>
            </a:r>
          </a:p>
          <a:p>
            <a:pPr lvl="1" eaLnBrk="1" hangingPunct="1"/>
            <a:r>
              <a:rPr lang="en-US" sz="1700">
                <a:latin typeface="Arial" charset="0"/>
              </a:rPr>
              <a:t>Defects found in compile</a:t>
            </a:r>
          </a:p>
          <a:p>
            <a:pPr lvl="1" eaLnBrk="1" hangingPunct="1"/>
            <a:r>
              <a:rPr lang="en-US" sz="1700">
                <a:latin typeface="Arial" charset="0"/>
              </a:rPr>
              <a:t>Defect found in test</a:t>
            </a:r>
          </a:p>
          <a:p>
            <a:pPr lvl="1" eaLnBrk="1" hangingPunct="1"/>
            <a:r>
              <a:rPr lang="en-US" sz="1700">
                <a:latin typeface="Arial" charset="0"/>
              </a:rPr>
              <a:t>Yield</a:t>
            </a:r>
          </a:p>
          <a:p>
            <a:pPr lvl="1" eaLnBrk="1" hangingPunct="1"/>
            <a:r>
              <a:rPr lang="en-US" sz="1700">
                <a:latin typeface="Arial" charset="0"/>
              </a:rPr>
              <a:t>Productivity</a:t>
            </a:r>
          </a:p>
          <a:p>
            <a:pPr lvl="1" eaLnBrk="1" hangingPunct="1"/>
            <a:r>
              <a:rPr lang="en-US" sz="1700">
                <a:latin typeface="Arial" charset="0"/>
              </a:rPr>
              <a:t>Yield vs. Productivity</a:t>
            </a:r>
          </a:p>
        </p:txBody>
      </p:sp>
    </p:spTree>
    <p:extLst>
      <p:ext uri="{BB962C8B-B14F-4D97-AF65-F5344CB8AC3E}">
        <p14:creationId xmlns:p14="http://schemas.microsoft.com/office/powerpoint/2010/main" val="4230518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115888" tIns="57150" rIns="115888" bIns="5715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>
                <a:latin typeface="Arial" charset="0"/>
              </a:rPr>
              <a:t>Course Agenda - Day 5</a:t>
            </a:r>
          </a:p>
        </p:txBody>
      </p:sp>
      <p:graphicFrame>
        <p:nvGraphicFramePr>
          <p:cNvPr id="960515" name="Group 3"/>
          <p:cNvGraphicFramePr>
            <a:graphicFrameLocks noGrp="1"/>
          </p:cNvGraphicFramePr>
          <p:nvPr>
            <p:ph type="tbl" idx="1"/>
          </p:nvPr>
        </p:nvGraphicFramePr>
        <p:xfrm>
          <a:off x="304800" y="1447800"/>
          <a:ext cx="8455025" cy="4648200"/>
        </p:xfrm>
        <a:graphic>
          <a:graphicData uri="http://schemas.openxmlformats.org/drawingml/2006/table">
            <a:tbl>
              <a:tblPr/>
              <a:tblGrid>
                <a:gridCol w="1331913"/>
                <a:gridCol w="7123112"/>
              </a:tblGrid>
              <a:tr h="397556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8:00</a:t>
                      </a:r>
                    </a:p>
                  </a:txBody>
                  <a:tcPr marL="108000" marR="108000" marT="0" marB="107999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Continental breakfast</a:t>
                      </a:r>
                    </a:p>
                  </a:txBody>
                  <a:tcPr marL="108000" marR="108000" marT="0" marB="107999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556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8:15</a:t>
                      </a:r>
                    </a:p>
                  </a:txBody>
                  <a:tcPr marL="108000" marR="108000" marT="0" marB="10799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 data feedback</a:t>
                      </a:r>
                    </a:p>
                  </a:txBody>
                  <a:tcPr marL="108000" marR="108000" marT="0" marB="107999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556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8:30</a:t>
                      </a:r>
                    </a:p>
                  </a:txBody>
                  <a:tcPr marL="108000" marR="108000" marT="0" marB="10799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" action="ppaction://hlinkfile"/>
                        </a:rPr>
                        <a:t>Capstone exercise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000" marR="108000" marT="0" marB="107999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556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10:00</a:t>
                      </a:r>
                    </a:p>
                  </a:txBody>
                  <a:tcPr marL="108000" marR="108000" marT="0" marB="10799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Break</a:t>
                      </a:r>
                    </a:p>
                  </a:txBody>
                  <a:tcPr marL="108000" marR="108000" marT="0" marB="107999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556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10:15</a:t>
                      </a:r>
                    </a:p>
                  </a:txBody>
                  <a:tcPr marL="108000" marR="108000" marT="0" marB="10799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Capstone exercise, cont.</a:t>
                      </a:r>
                    </a:p>
                  </a:txBody>
                  <a:tcPr marL="108000" marR="108000" marT="0" marB="107999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556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12:00</a:t>
                      </a:r>
                    </a:p>
                  </a:txBody>
                  <a:tcPr marL="108000" marR="108000" marT="0" marB="10799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Lunch</a:t>
                      </a:r>
                    </a:p>
                  </a:txBody>
                  <a:tcPr marL="108000" marR="108000" marT="0" marB="107999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46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1:00</a:t>
                      </a:r>
                    </a:p>
                  </a:txBody>
                  <a:tcPr marL="108000" marR="108000" marT="0" marB="10799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action="ppaction://hlinkpres?slideindex=1&amp;slidetitle="/>
                        </a:rPr>
                        <a:t>L5. TSP and launch overview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000" marR="108000" marT="0" marB="107999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46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2:00</a:t>
                      </a:r>
                    </a:p>
                  </a:txBody>
                  <a:tcPr marL="108000" marR="108000" marT="0" marB="10799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Course feedback and evaluation</a:t>
                      </a:r>
                    </a:p>
                  </a:txBody>
                  <a:tcPr marL="108000" marR="108000" marT="0" marB="107999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556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2:30</a:t>
                      </a:r>
                    </a:p>
                  </a:txBody>
                  <a:tcPr marL="108000" marR="108000" marT="0" marB="10799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Adjourn</a:t>
                      </a:r>
                    </a:p>
                  </a:txBody>
                  <a:tcPr marL="108000" marR="108000" marT="0" marB="107999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7550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2096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77</TotalTime>
  <Words>198</Words>
  <Application>Microsoft Office PowerPoint</Application>
  <PresentationFormat>On-screen Show (4:3)</PresentationFormat>
  <Paragraphs>72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MS PGothic</vt:lpstr>
      <vt:lpstr>Arial</vt:lpstr>
      <vt:lpstr>Calibri</vt:lpstr>
      <vt:lpstr>Times New Roman</vt:lpstr>
      <vt:lpstr>PSP Template</vt:lpstr>
      <vt:lpstr>PSP Fundamentals Day Five Agenda </vt:lpstr>
      <vt:lpstr>PowerPoint Presentation</vt:lpstr>
      <vt:lpstr>Class Discussion</vt:lpstr>
      <vt:lpstr>Class Data Review</vt:lpstr>
      <vt:lpstr>Course Agenda - Day 5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20</cp:revision>
  <cp:lastPrinted>2015-11-05T19:18:24Z</cp:lastPrinted>
  <dcterms:created xsi:type="dcterms:W3CDTF">2016-03-14T18:33:10Z</dcterms:created>
  <dcterms:modified xsi:type="dcterms:W3CDTF">2018-09-06T00:14:47Z</dcterms:modified>
</cp:coreProperties>
</file>